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9" r:id="rId2"/>
    <p:sldId id="670" r:id="rId3"/>
    <p:sldId id="672" r:id="rId4"/>
    <p:sldId id="654" r:id="rId5"/>
    <p:sldId id="648" r:id="rId6"/>
    <p:sldId id="655" r:id="rId7"/>
    <p:sldId id="673" r:id="rId8"/>
    <p:sldId id="656" r:id="rId9"/>
    <p:sldId id="664" r:id="rId10"/>
    <p:sldId id="668" r:id="rId11"/>
    <p:sldId id="657" r:id="rId12"/>
    <p:sldId id="663" r:id="rId13"/>
    <p:sldId id="671" r:id="rId14"/>
    <p:sldId id="674" r:id="rId15"/>
    <p:sldId id="658" r:id="rId16"/>
    <p:sldId id="659" r:id="rId17"/>
    <p:sldId id="660" r:id="rId18"/>
    <p:sldId id="662" r:id="rId19"/>
    <p:sldId id="675" r:id="rId20"/>
    <p:sldId id="649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79"/>
    <a:srgbClr val="000000"/>
    <a:srgbClr val="42E63A"/>
    <a:srgbClr val="960096"/>
    <a:srgbClr val="CC00CC"/>
    <a:srgbClr val="680068"/>
    <a:srgbClr val="7A007A"/>
    <a:srgbClr val="B7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4" autoAdjust="0"/>
    <p:restoredTop sz="94660"/>
  </p:normalViewPr>
  <p:slideViewPr>
    <p:cSldViewPr snapToGrid="0">
      <p:cViewPr varScale="1">
        <p:scale>
          <a:sx n="43" d="100"/>
          <a:sy n="43" d="100"/>
        </p:scale>
        <p:origin x="6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06F7F-8C93-4C7F-A535-68B599150187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128CA-3323-4817-AF85-9FC20B8B1F3F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3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CA97B-E132-4B83-9518-AFF36027EAFE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25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6EA68-2A30-4BF2-8D65-4570A6562156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4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C8CF2-EDB0-4F3A-B302-121CDA2CF9B2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ECA06-2277-4086-A625-CB92D400F65C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05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CC6BF-94F5-4742-BBE9-7249812C3EF3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7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6FA06-253B-4195-B882-69ED26760446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95DB1-B200-449F-B3FF-8FE846B1B76A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4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C1C94-D697-4062-AC39-E30BE5570E2B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1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A5726-9F94-4EDA-B89B-80B429D55254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6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B503D-51FA-4FA7-B98F-D19A6CA939F0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51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80068"/>
            </a:gs>
            <a:gs pos="15000">
              <a:schemeClr val="bg1"/>
            </a:gs>
            <a:gs pos="1087">
              <a:srgbClr val="680068"/>
            </a:gs>
            <a:gs pos="86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A5358-4550-4E73-BD5B-63D0E95B5A89}" type="slidenum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7112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9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507F20B2-546C-1BFB-80BC-2460D3749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9CD967-F4C8-BCD8-EFA9-6789BF04FF1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914400" y="1676400"/>
            <a:ext cx="7211683" cy="1277713"/>
          </a:xfrm>
        </p:spPr>
        <p:txBody>
          <a:bodyPr/>
          <a:lstStyle/>
          <a:p>
            <a:pPr algn="l"/>
            <a:r>
              <a:rPr lang="de-DE" sz="9600" dirty="0">
                <a:latin typeface="Berlin Sans FB Demi" panose="020E0802020502020306" pitchFamily="34" charset="0"/>
              </a:rPr>
              <a:t>Metanoia!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14164BA-8B9B-BCCF-6460-C19B94AE667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14400" y="4865298"/>
            <a:ext cx="10363200" cy="31630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DEE218-6F9C-0C03-B539-687B86CFA628}"/>
              </a:ext>
            </a:extLst>
          </p:cNvPr>
          <p:cNvSpPr/>
          <p:nvPr/>
        </p:nvSpPr>
        <p:spPr>
          <a:xfrm>
            <a:off x="914399" y="3278763"/>
            <a:ext cx="721168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79"/>
                </a:solidFill>
                <a:effectLst/>
              </a:rPr>
              <a:t>7 Schritte zu Veränderung</a:t>
            </a:r>
            <a:r>
              <a:rPr lang="de-DE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de-D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79"/>
                </a:solidFill>
                <a:effectLst/>
              </a:rPr>
              <a:t>und Heilung</a:t>
            </a:r>
            <a:endParaRPr lang="de-DE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7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042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81BD7-1E02-279D-16B8-2607E196F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23260D84-1762-8CE8-FAB5-56689EB2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14CA91-4FE9-6472-CE06-BAB9668D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80DBAB-8C2C-5207-80A0-CFFAC84A5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CC"/>
                </a:solidFill>
              </a:rPr>
              <a:t>Die menschliche / seelische Reue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EA61B-5B1C-525F-D329-3C54F48D1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6131442" cy="3951288"/>
          </a:xfrm>
        </p:spPr>
        <p:txBody>
          <a:bodyPr>
            <a:normAutofit/>
          </a:bodyPr>
          <a:lstStyle/>
          <a:p>
            <a:endParaRPr lang="de-DE" sz="1100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Gefühl des „ertappt Seins“</a:t>
            </a:r>
          </a:p>
          <a:p>
            <a:r>
              <a:rPr lang="de-DE" dirty="0">
                <a:sym typeface="Wingdings" panose="05000000000000000000" pitchFamily="2" charset="2"/>
              </a:rPr>
              <a:t>Macht Andere oder die Umstände mitverantwortlich  </a:t>
            </a:r>
          </a:p>
          <a:p>
            <a:pPr marL="914400" lvl="2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 Adam:  „Die Frau, die du mir gegeben 	     hast…“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9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D3A5-2DB7-E3C2-9A1C-D76CEB27D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062E650D-1569-A2C0-22FB-7B5D7C18F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3D2A8B-B01E-DA8E-6665-8F90A9EA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6CAC25-7B43-A5FD-BAC0-C08E1CC1E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CC"/>
                </a:solidFill>
              </a:rPr>
              <a:t>Die menschliche / seelische Reue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864FA4-C308-C629-C603-EC8031151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6865088" cy="3951288"/>
          </a:xfrm>
        </p:spPr>
        <p:txBody>
          <a:bodyPr>
            <a:normAutofit/>
          </a:bodyPr>
          <a:lstStyle/>
          <a:p>
            <a:endParaRPr lang="de-DE" sz="1100" dirty="0">
              <a:sym typeface="Wingdings" panose="05000000000000000000" pitchFamily="2" charset="2"/>
            </a:endParaRPr>
          </a:p>
          <a:p>
            <a:r>
              <a:rPr lang="de-DE" sz="2400" dirty="0">
                <a:sym typeface="Wingdings" panose="05000000000000000000" pitchFamily="2" charset="2"/>
              </a:rPr>
              <a:t>Versucht </a:t>
            </a:r>
            <a:r>
              <a:rPr lang="de-DE" dirty="0">
                <a:sym typeface="Wingdings" panose="05000000000000000000" pitchFamily="2" charset="2"/>
              </a:rPr>
              <a:t>zu rechtfertigen </a:t>
            </a:r>
            <a:r>
              <a:rPr lang="de-DE" sz="2400" dirty="0">
                <a:sym typeface="Wingdings" panose="05000000000000000000" pitchFamily="2" charset="2"/>
              </a:rPr>
              <a:t>und zu „begründen“ (Saul)</a:t>
            </a:r>
          </a:p>
          <a:p>
            <a:pPr lvl="2"/>
            <a:r>
              <a:rPr lang="de-DE" sz="2200" dirty="0">
                <a:sym typeface="Wingdings" panose="05000000000000000000" pitchFamily="2" charset="2"/>
              </a:rPr>
              <a:t>Als Samuel kam: </a:t>
            </a:r>
            <a:r>
              <a:rPr lang="de-DE" sz="2200" i="1" dirty="0">
                <a:sym typeface="Wingdings" panose="05000000000000000000" pitchFamily="2" charset="2"/>
              </a:rPr>
              <a:t>„…ich habe des Herrn Wort erfüllt“   </a:t>
            </a:r>
            <a:r>
              <a:rPr lang="de-DE" sz="1600" dirty="0">
                <a:sym typeface="Wingdings" panose="05000000000000000000" pitchFamily="2" charset="2"/>
              </a:rPr>
              <a:t>(1.Sam.15,13)</a:t>
            </a:r>
          </a:p>
          <a:p>
            <a:pPr lvl="2"/>
            <a:r>
              <a:rPr lang="de-DE" sz="2200" i="1" dirty="0">
                <a:sym typeface="Wingdings" panose="05000000000000000000" pitchFamily="2" charset="2"/>
              </a:rPr>
              <a:t>„… ich fürchtete das Volk und gehorchte seiner Stimme“ </a:t>
            </a:r>
            <a:r>
              <a:rPr lang="de-DE" sz="1600" dirty="0">
                <a:sym typeface="Wingdings" panose="05000000000000000000" pitchFamily="2" charset="2"/>
              </a:rPr>
              <a:t>(1.Sam.16,24)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45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27129-A1E1-CAB6-0F94-64A5A6994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AC184F2C-5DF5-A2F3-BDC1-F72B8B1B6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B57449-1D38-9B0E-16D1-2ACF0B07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025069-63FC-6AB3-6E77-7D0BE591A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CC"/>
                </a:solidFill>
                <a:sym typeface="Wingdings" panose="05000000000000000000" pitchFamily="2" charset="2"/>
              </a:rPr>
              <a:t>Die geistliche Reue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38D948-41ED-C87F-5DBD-94FA95789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6440129" cy="3951288"/>
          </a:xfrm>
        </p:spPr>
        <p:txBody>
          <a:bodyPr>
            <a:normAutofit/>
          </a:bodyPr>
          <a:lstStyle/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David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Stellt sich uneingeschränkt zur eigenen und alleinigen Schuld</a:t>
            </a:r>
          </a:p>
        </p:txBody>
      </p:sp>
    </p:spTree>
    <p:extLst>
      <p:ext uri="{BB962C8B-B14F-4D97-AF65-F5344CB8AC3E}">
        <p14:creationId xmlns:p14="http://schemas.microsoft.com/office/powerpoint/2010/main" val="265022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AF664-5BAE-C40E-B781-B7F216C6B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657DCD31-855C-25FD-3E9A-4F632A77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BCC233-5F26-9806-9754-6F38A475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A64FAC5-2964-5F76-926D-FCB75BE58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CC"/>
                </a:solidFill>
                <a:sym typeface="Wingdings" panose="05000000000000000000" pitchFamily="2" charset="2"/>
              </a:rPr>
              <a:t>Die geistliche Reue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4657E-6A80-CF2A-AC60-9E2A36430F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1050" dirty="0">
              <a:solidFill>
                <a:srgbClr val="FFFFCC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„… ich erkenne meine Missetat und meine Sünde ist immer vor mir. An dir allein habe ich gesündigt und übel vor dir getan“		</a:t>
            </a:r>
            <a:r>
              <a:rPr lang="de-DE" sz="2000" i="1" dirty="0">
                <a:sym typeface="Wingdings" panose="05000000000000000000" pitchFamily="2" charset="2"/>
              </a:rPr>
              <a:t>(Psalm 51,5-6)</a:t>
            </a:r>
          </a:p>
        </p:txBody>
      </p:sp>
    </p:spTree>
    <p:extLst>
      <p:ext uri="{BB962C8B-B14F-4D97-AF65-F5344CB8AC3E}">
        <p14:creationId xmlns:p14="http://schemas.microsoft.com/office/powerpoint/2010/main" val="333616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C3C8A-54CF-05F4-7BD5-97D1884E4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F40C04E1-5AC2-640D-2233-40184D089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35EA0E-61A6-4FC4-343C-D950893E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B9EBE2-3164-C487-255D-39B72C255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CC"/>
                </a:solidFill>
                <a:sym typeface="Wingdings" panose="05000000000000000000" pitchFamily="2" charset="2"/>
              </a:rPr>
              <a:t>Die geistliche Reue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593075-74FE-6F18-A886-32EF4E507B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ym typeface="Wingdings" panose="05000000000000000000" pitchFamily="2" charset="2"/>
              </a:rPr>
              <a:t>Die Bitte um Vergebung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Bei Gott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Bei dem Menschen, an dem ich schuldig geworden bin</a:t>
            </a:r>
          </a:p>
          <a:p>
            <a:r>
              <a:rPr lang="de-DE" sz="2800" dirty="0">
                <a:sym typeface="Wingdings" panose="05000000000000000000" pitchFamily="2" charset="2"/>
              </a:rPr>
              <a:t>Das Annehmen der Vergebung</a:t>
            </a:r>
          </a:p>
        </p:txBody>
      </p:sp>
    </p:spTree>
    <p:extLst>
      <p:ext uri="{BB962C8B-B14F-4D97-AF65-F5344CB8AC3E}">
        <p14:creationId xmlns:p14="http://schemas.microsoft.com/office/powerpoint/2010/main" val="34853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997BD-61AB-7711-454F-A78EC29CB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503F4817-4A70-4A95-2E54-2351B0279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B0D1CD-BF85-8DFB-DE26-FD3FB71D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AE51DF-8227-8A96-6307-1E0CB227A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CC"/>
                </a:solidFill>
              </a:rPr>
              <a:t>6. Verantwortung übernehmen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9EAA52-CD62-96E4-F573-5A7C3D1C0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799826" cy="395128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e-DE" sz="1100" dirty="0"/>
          </a:p>
          <a:p>
            <a:r>
              <a:rPr lang="de-DE" sz="2400" dirty="0"/>
              <a:t>Ich stelle mich meiner Verantwortung</a:t>
            </a:r>
          </a:p>
          <a:p>
            <a:r>
              <a:rPr lang="de-DE" sz="2400" dirty="0"/>
              <a:t>Ich bin bereit, die Konsequenzen zu tragen und hadere nicht</a:t>
            </a:r>
          </a:p>
          <a:p>
            <a:pPr lvl="2"/>
            <a:r>
              <a:rPr lang="de-DE" dirty="0"/>
              <a:t>Mose; David; Schächer am Kreuz usw.</a:t>
            </a:r>
          </a:p>
        </p:txBody>
      </p:sp>
    </p:spTree>
    <p:extLst>
      <p:ext uri="{BB962C8B-B14F-4D97-AF65-F5344CB8AC3E}">
        <p14:creationId xmlns:p14="http://schemas.microsoft.com/office/powerpoint/2010/main" val="190967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A0549-BBB1-C940-B13C-EDFB2E449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A677961D-909D-8552-E085-8B85DA315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1D08EF-CC7B-5CE0-B844-C98514B4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2C5E14-934D-D048-E9D1-3374C5A0D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965057" cy="639762"/>
          </a:xfrm>
        </p:spPr>
        <p:txBody>
          <a:bodyPr/>
          <a:lstStyle/>
          <a:p>
            <a:r>
              <a:rPr lang="de-DE" dirty="0">
                <a:solidFill>
                  <a:srgbClr val="FFFFCC"/>
                </a:solidFill>
              </a:rPr>
              <a:t>7. Ich versuche, Schaden wieder gutzumachen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C088F2-5994-77C8-9680-EE63F251A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6110377" cy="3951288"/>
          </a:xfrm>
        </p:spPr>
        <p:txBody>
          <a:bodyPr>
            <a:normAutofit/>
          </a:bodyPr>
          <a:lstStyle/>
          <a:p>
            <a:pPr lvl="2"/>
            <a:endParaRPr lang="de-DE" sz="1100" dirty="0"/>
          </a:p>
          <a:p>
            <a:r>
              <a:rPr lang="de-DE" dirty="0"/>
              <a:t>Ich versuche, das wieder in Ordnung zu bringen</a:t>
            </a:r>
          </a:p>
          <a:p>
            <a:pPr lvl="1"/>
            <a:r>
              <a:rPr lang="de-DE" dirty="0"/>
              <a:t>Zachäus (Lukas 19)</a:t>
            </a:r>
          </a:p>
          <a:p>
            <a:pPr marL="1371600" lvl="3" indent="0">
              <a:buNone/>
            </a:pPr>
            <a:r>
              <a:rPr lang="de-DE" i="1" dirty="0"/>
              <a:t>„Siehe Herr, die Hälfte von meinem Besitz gebe ich den Armen, und wenn ich jemanden betrogen habe, so gebe ich es vierfach zurück…“</a:t>
            </a:r>
          </a:p>
          <a:p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50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64487-CFC5-E494-0E5E-4F23C758D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54E99CB4-181C-8E4E-F1B7-60A31F492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BE8916-2320-402F-AE23-CB822FB2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8A38BD9-C0D7-0D0D-5580-1A893134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54994"/>
            <a:ext cx="8810445" cy="639762"/>
          </a:xfrm>
        </p:spPr>
        <p:txBody>
          <a:bodyPr/>
          <a:lstStyle/>
          <a:p>
            <a:endParaRPr lang="de-DE" dirty="0">
              <a:solidFill>
                <a:srgbClr val="FFFFCC"/>
              </a:solidFill>
            </a:endParaRPr>
          </a:p>
          <a:p>
            <a:endParaRPr lang="de-DE" dirty="0">
              <a:solidFill>
                <a:srgbClr val="FFFFCC"/>
              </a:solidFill>
            </a:endParaRPr>
          </a:p>
          <a:p>
            <a:r>
              <a:rPr lang="de-DE" dirty="0">
                <a:solidFill>
                  <a:srgbClr val="FFFFCC"/>
                </a:solidFill>
              </a:rPr>
              <a:t>Aus Einsicht und Verantwortung </a:t>
            </a:r>
          </a:p>
          <a:p>
            <a:r>
              <a:rPr lang="de-DE" dirty="0">
                <a:solidFill>
                  <a:srgbClr val="FFFFCC"/>
                </a:solidFill>
              </a:rPr>
              <a:t>folgt…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D2231B-C57B-A85F-50B2-6DDB47CF1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6620540" cy="395128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>…Veränderung und Heilung!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68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0DB217DD-1262-E6B5-0130-82DC2A6EA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518ADC-4CAB-82BE-2EEF-E97E8022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 wrap="square" anchor="ctr">
            <a:normAutofit/>
          </a:bodyPr>
          <a:lstStyle/>
          <a:p>
            <a:r>
              <a:rPr lang="de-DE" dirty="0">
                <a:solidFill>
                  <a:srgbClr val="FFFF99"/>
                </a:solidFill>
              </a:rPr>
              <a:t>Ich gehe Schritte…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2D41C-01CE-0757-A837-0277B073421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714246"/>
            <a:ext cx="6333460" cy="4114800"/>
          </a:xfrm>
        </p:spPr>
        <p:txBody>
          <a:bodyPr wrap="square" anchor="t">
            <a:normAutofit/>
          </a:bodyPr>
          <a:lstStyle/>
          <a:p>
            <a:r>
              <a:rPr lang="de-DE" sz="2000" dirty="0"/>
              <a:t>Entscheidung!</a:t>
            </a:r>
          </a:p>
          <a:p>
            <a:r>
              <a:rPr lang="de-DE" sz="2000" dirty="0"/>
              <a:t>Heilung und Veränderung sind ein Weg!</a:t>
            </a:r>
          </a:p>
          <a:p>
            <a:r>
              <a:rPr lang="de-DE" sz="2000" dirty="0"/>
              <a:t>Einsicht: Es ist Segen und Gottes Güte, wenn Gott Umkehr möchte</a:t>
            </a:r>
          </a:p>
          <a:p>
            <a:r>
              <a:rPr lang="de-DE" sz="2000" dirty="0"/>
              <a:t>Bringe Deine Schuld und Last zum Kreuz</a:t>
            </a:r>
          </a:p>
          <a:p>
            <a:r>
              <a:rPr lang="de-DE" sz="2000" dirty="0"/>
              <a:t>Übernehme Verantwortung und hadere nicht</a:t>
            </a:r>
          </a:p>
          <a:p>
            <a:r>
              <a:rPr lang="de-DE" sz="2000" dirty="0"/>
              <a:t>Überlege, wie du Dinge ändern und wieder gut machen / in Ordnung bringen kannst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337066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AA777-AFE1-F6F3-431C-2549EE11E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082A51C5-A7F2-22F0-D30C-616A8AFA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E7522E-8C20-CAD0-5C5C-2A406F38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18C241-224C-0026-46D6-CD055D6428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DE" dirty="0"/>
              <a:t>Weißt du nicht, dass dich </a:t>
            </a:r>
            <a:r>
              <a:rPr lang="de-DE" b="1" dirty="0">
                <a:solidFill>
                  <a:srgbClr val="FFFFCC"/>
                </a:solidFill>
              </a:rPr>
              <a:t>Gottes Güte </a:t>
            </a:r>
            <a:r>
              <a:rPr lang="de-DE" dirty="0"/>
              <a:t>zur Umkehr (Metanoia) leitet?</a:t>
            </a:r>
          </a:p>
          <a:p>
            <a:pPr marL="0" indent="0">
              <a:buNone/>
            </a:pPr>
            <a:r>
              <a:rPr lang="de-DE" dirty="0"/>
              <a:t>			</a:t>
            </a:r>
            <a:r>
              <a:rPr lang="de-DE" sz="2400" dirty="0"/>
              <a:t>(Röm.2,4)</a:t>
            </a:r>
            <a:endParaRPr lang="de-DE" dirty="0"/>
          </a:p>
        </p:txBody>
      </p:sp>
      <p:pic>
        <p:nvPicPr>
          <p:cNvPr id="4" name="Grafik 3" descr="Ein Bild, das Buch, Im Haus, Veröffentlichung, Text enthält.&#10;&#10;KI-generierte Inhalte können fehlerhaft sein.">
            <a:extLst>
              <a:ext uri="{FF2B5EF4-FFF2-40B4-BE49-F238E27FC236}">
                <a16:creationId xmlns:a16="http://schemas.microsoft.com/office/drawing/2014/main" id="{4EC7466A-CC30-0134-55B9-0B62DE78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10" y="4774555"/>
            <a:ext cx="1825523" cy="1218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1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BB5BC5DF-F7C3-5F26-BEE9-C0AC3147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0F652F1-B8FA-D17D-9C62-B7EF3D0C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8773DD-0EE8-51C6-1A81-4F2979B2D27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DE" dirty="0"/>
              <a:t>Weißt du nicht, dass dich </a:t>
            </a:r>
            <a:r>
              <a:rPr lang="de-DE" b="1" dirty="0">
                <a:solidFill>
                  <a:srgbClr val="FFFF99"/>
                </a:solidFill>
              </a:rPr>
              <a:t>Gottes Güte </a:t>
            </a:r>
            <a:r>
              <a:rPr lang="de-DE" dirty="0"/>
              <a:t>zur Umkehr (Metanoia) leitet?</a:t>
            </a:r>
          </a:p>
          <a:p>
            <a:pPr marL="0" indent="0">
              <a:buNone/>
            </a:pPr>
            <a:r>
              <a:rPr lang="de-DE" dirty="0"/>
              <a:t>			</a:t>
            </a:r>
            <a:r>
              <a:rPr lang="de-DE" sz="2400" dirty="0"/>
              <a:t>(Röm.2,4)</a:t>
            </a:r>
            <a:endParaRPr lang="de-DE" dirty="0"/>
          </a:p>
        </p:txBody>
      </p:sp>
      <p:pic>
        <p:nvPicPr>
          <p:cNvPr id="4" name="Grafik 3" descr="Ein Bild, das Buch, Im Haus, Veröffentlichung, Text enthält.&#10;&#10;KI-generierte Inhalte können fehlerhaft sein.">
            <a:extLst>
              <a:ext uri="{FF2B5EF4-FFF2-40B4-BE49-F238E27FC236}">
                <a16:creationId xmlns:a16="http://schemas.microsoft.com/office/drawing/2014/main" id="{4F4EDACA-29A7-11B0-1088-FF2C986E0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18" y="3718586"/>
            <a:ext cx="3641554" cy="2430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010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ABE60-8865-5251-D35E-8C8D7EA5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97C153-11A5-9966-6CEF-B8E6502F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508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927B8EF9-9D2F-D929-C0B1-060D2F69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3060B2-AF61-B0DF-D63F-32A8D359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75068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59D062-FF36-DD10-773D-BCE52C554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94247"/>
            <a:ext cx="10972800" cy="4114800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/>
              <a:t>AT:</a:t>
            </a:r>
            <a:r>
              <a:rPr lang="de-DE" sz="4400" dirty="0"/>
              <a:t>	</a:t>
            </a:r>
            <a:r>
              <a:rPr lang="de-DE" sz="4000" b="1" dirty="0" err="1">
                <a:solidFill>
                  <a:srgbClr val="FFFF99"/>
                </a:solidFill>
                <a:latin typeface="Bwhebb" panose="02000400000000000000" pitchFamily="2" charset="0"/>
              </a:rPr>
              <a:t>WbWv</a:t>
            </a:r>
            <a:r>
              <a:rPr lang="de-DE" sz="2400" b="1" dirty="0">
                <a:latin typeface="Bwhebb" panose="02000400000000000000" pitchFamily="2" charset="0"/>
              </a:rPr>
              <a:t> </a:t>
            </a:r>
            <a:r>
              <a:rPr lang="de-DE" sz="2400" dirty="0"/>
              <a:t>(</a:t>
            </a:r>
            <a:r>
              <a:rPr lang="de-DE" sz="2400" dirty="0" err="1"/>
              <a:t>Schuwu</a:t>
            </a:r>
            <a:r>
              <a:rPr lang="de-DE" sz="2400" dirty="0"/>
              <a:t>) = Kehrt um!; kehrt zurück 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1800" b="1" dirty="0"/>
              <a:t>	Kehrt</a:t>
            </a:r>
            <a:r>
              <a:rPr lang="de-DE" sz="1800" dirty="0"/>
              <a:t> </a:t>
            </a:r>
            <a:r>
              <a:rPr lang="de-DE" sz="1800" b="1" dirty="0"/>
              <a:t>um</a:t>
            </a:r>
            <a:r>
              <a:rPr lang="de-DE" sz="1800" dirty="0"/>
              <a:t>, ein jeder von seinem bösen Wege, und bessert euer Tun (Jer.35,15 u.v.a.)</a:t>
            </a:r>
            <a:r>
              <a:rPr lang="de-DE" b="1" dirty="0">
                <a:latin typeface="Bwgrkl" pitchFamily="2" charset="0"/>
              </a:rPr>
              <a:t> </a:t>
            </a:r>
          </a:p>
          <a:p>
            <a:pPr marL="0" indent="0">
              <a:buNone/>
            </a:pPr>
            <a:r>
              <a:rPr lang="de-DE" sz="4000" b="1" i="0" u="none" strike="noStrike" baseline="0" dirty="0">
                <a:solidFill>
                  <a:srgbClr val="FFFF99"/>
                </a:solidFill>
                <a:latin typeface="Bwgrkl" pitchFamily="2" charset="0"/>
              </a:rPr>
              <a:t>	</a:t>
            </a:r>
            <a:r>
              <a:rPr lang="de-DE" sz="4000" b="1" i="0" u="none" strike="noStrike" baseline="0" dirty="0" err="1">
                <a:solidFill>
                  <a:srgbClr val="FFFF99"/>
                </a:solidFill>
                <a:latin typeface="Bwgrkl" pitchFamily="2" charset="0"/>
              </a:rPr>
              <a:t>avpostra,fhte</a:t>
            </a:r>
            <a:r>
              <a:rPr lang="de-DE" sz="4000" b="1" i="0" u="none" strike="noStrike" baseline="0" dirty="0">
                <a:solidFill>
                  <a:srgbClr val="FFFF99"/>
                </a:solidFill>
                <a:latin typeface="Bwgrkl" pitchFamily="2" charset="0"/>
              </a:rPr>
              <a:t> </a:t>
            </a:r>
            <a:r>
              <a:rPr lang="de-DE" sz="2400" dirty="0"/>
              <a:t>= Kehrt um!</a:t>
            </a:r>
            <a:r>
              <a:rPr lang="de-DE" sz="2400" b="0" i="0" u="none" strike="noStrike" baseline="0" dirty="0"/>
              <a:t>  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NT:</a:t>
            </a:r>
            <a:r>
              <a:rPr lang="de-DE" sz="4000" b="1" dirty="0">
                <a:latin typeface="Bwgrkl" pitchFamily="2" charset="0"/>
              </a:rPr>
              <a:t> </a:t>
            </a:r>
            <a:r>
              <a:rPr lang="de-DE" sz="3600" b="1" dirty="0" err="1">
                <a:solidFill>
                  <a:srgbClr val="FFFF99"/>
                </a:solidFill>
                <a:latin typeface="Bwgrkl" pitchFamily="2" charset="0"/>
              </a:rPr>
              <a:t>Metanoei</a:t>
            </a:r>
            <a:r>
              <a:rPr lang="de-DE" sz="3600" b="1" dirty="0">
                <a:solidFill>
                  <a:srgbClr val="FFFF99"/>
                </a:solidFill>
                <a:latin typeface="Bwgrkl" pitchFamily="2" charset="0"/>
              </a:rPr>
              <a:t>/</a:t>
            </a:r>
            <a:r>
              <a:rPr lang="de-DE" sz="3600" b="1" dirty="0" err="1">
                <a:solidFill>
                  <a:srgbClr val="FFFF99"/>
                </a:solidFill>
                <a:latin typeface="Bwgrkl" pitchFamily="2" charset="0"/>
              </a:rPr>
              <a:t>te</a:t>
            </a:r>
            <a:r>
              <a:rPr lang="de-DE" sz="2400" dirty="0">
                <a:solidFill>
                  <a:srgbClr val="FFFF99"/>
                </a:solidFill>
              </a:rPr>
              <a:t>  </a:t>
            </a:r>
            <a:r>
              <a:rPr lang="de-DE" sz="2400" dirty="0"/>
              <a:t>(v. </a:t>
            </a:r>
            <a:r>
              <a:rPr lang="de-DE" sz="3600" b="1" dirty="0"/>
              <a:t>Metanoia</a:t>
            </a:r>
            <a:r>
              <a:rPr lang="de-DE" sz="2400" dirty="0"/>
              <a:t>) = Umdenken / Umkehren /          					sein Denken und </a:t>
            </a:r>
            <a:r>
              <a:rPr lang="de-DE" sz="2400"/>
              <a:t>Handeln ändern</a:t>
            </a:r>
            <a:endParaRPr lang="de-DE" dirty="0"/>
          </a:p>
        </p:txBody>
      </p:sp>
      <p:pic>
        <p:nvPicPr>
          <p:cNvPr id="4" name="Grafik 3" descr="Ein Bild, das Buch, Im Haus, Veröffentlichung, Text enthält.&#10;&#10;KI-generierte Inhalte können fehlerhaft sein.">
            <a:extLst>
              <a:ext uri="{FF2B5EF4-FFF2-40B4-BE49-F238E27FC236}">
                <a16:creationId xmlns:a16="http://schemas.microsoft.com/office/drawing/2014/main" id="{A3C66DE0-A007-6E25-612E-544D707FC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575" y="4648106"/>
            <a:ext cx="2549825" cy="16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073EF16F-EC4D-3F9C-CB0C-BF7C5190F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3801B6-1596-07F3-F373-24A66816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5417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569BEE-FA50-1D05-AF6A-CDC11C5EC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7735"/>
            <a:ext cx="10972800" cy="4114800"/>
          </a:xfrm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5400" dirty="0"/>
              <a:t>Die 7 heiligen Schritte </a:t>
            </a:r>
          </a:p>
          <a:p>
            <a:pPr marL="0" indent="0" algn="ctr">
              <a:buNone/>
            </a:pPr>
            <a:r>
              <a:rPr lang="de-DE" sz="5400" dirty="0"/>
              <a:t>der Metanoia</a:t>
            </a:r>
          </a:p>
        </p:txBody>
      </p:sp>
    </p:spTree>
    <p:extLst>
      <p:ext uri="{BB962C8B-B14F-4D97-AF65-F5344CB8AC3E}">
        <p14:creationId xmlns:p14="http://schemas.microsoft.com/office/powerpoint/2010/main" val="223512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ED47A134-7445-C087-6D68-6B88F39AB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587C2B-F520-56DF-AFC0-88C83376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A0C2557-ED63-D951-FC24-68E721997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128294" cy="639762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rgbClr val="FFFFCC"/>
                </a:solidFill>
              </a:rPr>
              <a:t>1. Die Aufdeckung / Ruf zur Umkehr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28FB55-432F-1912-BDB9-955197C86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6964392" cy="3951288"/>
          </a:xfrm>
        </p:spPr>
        <p:txBody>
          <a:bodyPr wrap="square" anchor="t">
            <a:normAutofit/>
          </a:bodyPr>
          <a:lstStyle/>
          <a:p>
            <a:pPr lvl="2"/>
            <a:endParaRPr lang="de-DE" sz="2400" dirty="0"/>
          </a:p>
          <a:p>
            <a:r>
              <a:rPr lang="de-DE" dirty="0"/>
              <a:t>Sünde „flieht ins Versteck“ (Adam wo bist du?)</a:t>
            </a:r>
          </a:p>
          <a:p>
            <a:r>
              <a:rPr lang="de-DE" dirty="0"/>
              <a:t>Gott deckt Sünde auf   </a:t>
            </a:r>
          </a:p>
          <a:p>
            <a:r>
              <a:rPr lang="de-DE" dirty="0"/>
              <a:t>Gott ruft zur Umkehr</a:t>
            </a:r>
          </a:p>
          <a:p>
            <a:r>
              <a:rPr lang="de-DE" dirty="0"/>
              <a:t>Gott will die Beziehung wieder herstellen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73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F5E62-E606-D7CE-B8B5-4CFCB6B91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91262173-2F7E-4E36-95D2-FC29B3F45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76ADE6-6BA8-8D59-EFEA-5F7837E6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 wrap="square" anchor="ctr">
            <a:normAutofit/>
          </a:bodyPr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6AF6E4-2470-37A9-B6A7-5963F064A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44770"/>
            <a:ext cx="5384800" cy="41148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FFFFCC"/>
                </a:solidFill>
              </a:rPr>
              <a:t>2. Erkennen</a:t>
            </a:r>
          </a:p>
          <a:p>
            <a:pPr marL="914400" lvl="2" indent="0">
              <a:buNone/>
            </a:pPr>
            <a:endParaRPr lang="de-DE" sz="1600" dirty="0"/>
          </a:p>
          <a:p>
            <a:r>
              <a:rPr lang="de-DE" dirty="0"/>
              <a:t>Einsicht:</a:t>
            </a:r>
          </a:p>
          <a:p>
            <a:pPr lvl="1"/>
            <a:r>
              <a:rPr lang="de-DE" sz="2000" dirty="0"/>
              <a:t>Ich habe falsch </a:t>
            </a:r>
            <a:r>
              <a:rPr lang="de-DE" sz="2000" dirty="0">
                <a:solidFill>
                  <a:srgbClr val="FFFF99"/>
                </a:solidFill>
              </a:rPr>
              <a:t>gedacht</a:t>
            </a:r>
          </a:p>
          <a:p>
            <a:pPr lvl="1"/>
            <a:r>
              <a:rPr lang="de-DE" sz="2000" dirty="0"/>
              <a:t>Ich habe falsch </a:t>
            </a:r>
            <a:r>
              <a:rPr lang="de-DE" sz="2000" dirty="0">
                <a:solidFill>
                  <a:srgbClr val="FFFF99"/>
                </a:solidFill>
              </a:rPr>
              <a:t>gehandelt</a:t>
            </a:r>
          </a:p>
          <a:p>
            <a:pPr lvl="1"/>
            <a:r>
              <a:rPr lang="de-DE" sz="2000" dirty="0"/>
              <a:t>Ich habe gesündigt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303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02B50-DAE9-131C-E4D9-8EA788803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FC1A0B25-F592-DAD7-BACA-06962F058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9921CB-47C8-88E9-7918-8B9A6F5D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 wrap="square" anchor="ctr">
            <a:normAutofit/>
          </a:bodyPr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8E0397-A107-D11E-5766-C8EFD6FC4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53396"/>
            <a:ext cx="7067909" cy="41148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FFFFCC"/>
                </a:solidFill>
              </a:rPr>
              <a:t>3. Bekennen</a:t>
            </a:r>
          </a:p>
          <a:p>
            <a:pPr marL="914400" lvl="2" indent="0">
              <a:buNone/>
            </a:pPr>
            <a:endParaRPr lang="de-DE" sz="1600" dirty="0"/>
          </a:p>
          <a:p>
            <a:r>
              <a:rPr lang="de-DE" dirty="0"/>
              <a:t>Ich bekenne meine Schuld</a:t>
            </a:r>
          </a:p>
          <a:p>
            <a:r>
              <a:rPr lang="de-DE" dirty="0"/>
              <a:t>Ich suche die Aussprache</a:t>
            </a:r>
          </a:p>
          <a:p>
            <a:pPr marL="0" indent="0">
              <a:buNone/>
            </a:pPr>
            <a:r>
              <a:rPr lang="de-DE" sz="2000" dirty="0">
                <a:effectLst/>
              </a:rPr>
              <a:t>	</a:t>
            </a:r>
            <a:r>
              <a:rPr lang="de-DE" sz="1800" dirty="0">
                <a:effectLst/>
              </a:rPr>
              <a:t>„Darum bekannte ich dir meine Sünde, und meine 	Schuld verhehlte ich nicht. Ich sprach: Ich will dem 	HERRN meine Übertretungen bekennen. Da vergabst 	du 	mir die Schuld meiner Sünde.“ </a:t>
            </a:r>
            <a:r>
              <a:rPr lang="de-DE" sz="1100" dirty="0">
                <a:effectLst/>
              </a:rPr>
              <a:t>	(Ps 32,5; auch 1.Joh.1,9) 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0941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BE4B6-8161-AD2E-5A24-42DF1C16B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15B0040A-50BB-C023-2DAD-903BA85D7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705B3B2-02D4-82C5-1343-7FAEFF7F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8854A1-4BCA-9D10-3F69-40BA5B97E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4936"/>
            <a:ext cx="10972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FFFFCC"/>
                </a:solidFill>
              </a:rPr>
              <a:t>4. Umdenken (Metanoia)</a:t>
            </a:r>
          </a:p>
          <a:p>
            <a:pPr lvl="2"/>
            <a:endParaRPr lang="de-DE" sz="1400" b="1" dirty="0"/>
          </a:p>
          <a:p>
            <a:r>
              <a:rPr lang="de-DE" sz="2800" dirty="0"/>
              <a:t>Spontan </a:t>
            </a:r>
            <a:r>
              <a:rPr lang="de-DE" sz="2800" dirty="0">
                <a:sym typeface="Wingdings" panose="05000000000000000000" pitchFamily="2" charset="2"/>
              </a:rPr>
              <a:t> Entscheidung!</a:t>
            </a:r>
            <a:endParaRPr lang="de-DE" sz="2800" dirty="0"/>
          </a:p>
          <a:p>
            <a:r>
              <a:rPr lang="de-DE" sz="2800" dirty="0"/>
              <a:t>Prozess </a:t>
            </a:r>
          </a:p>
          <a:p>
            <a:pPr lvl="2"/>
            <a:r>
              <a:rPr lang="de-DE" sz="2000" dirty="0"/>
              <a:t>Ich habe falsch </a:t>
            </a:r>
            <a:r>
              <a:rPr lang="de-DE" sz="2000" i="1" dirty="0"/>
              <a:t>gedacht</a:t>
            </a:r>
          </a:p>
          <a:p>
            <a:pPr lvl="2"/>
            <a:r>
              <a:rPr lang="de-DE" sz="2000" dirty="0"/>
              <a:t>Ich habe falsch </a:t>
            </a:r>
            <a:r>
              <a:rPr lang="de-DE" sz="2000" i="1" dirty="0"/>
              <a:t>gehandelt</a:t>
            </a:r>
          </a:p>
          <a:p>
            <a:r>
              <a:rPr lang="de-DE" sz="2800" dirty="0"/>
              <a:t>Ich will neue Schritte gehen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02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ACA12-96B6-97A2-B8E8-25691C1F4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Himmel, draußen, Wolke, Symbol enthält.&#10;&#10;KI-generierte Inhalte können fehlerhaft sein.">
            <a:extLst>
              <a:ext uri="{FF2B5EF4-FFF2-40B4-BE49-F238E27FC236}">
                <a16:creationId xmlns:a16="http://schemas.microsoft.com/office/drawing/2014/main" id="{B80CBA7D-A704-E40F-BD43-2441EE3C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9BDE64-504A-A0D2-F10C-F986715F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Heilige Schritte der Umkehr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703787-0D49-DB95-8097-FB11A1038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CC"/>
                </a:solidFill>
              </a:rPr>
              <a:t>5. Reue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713C7E-A36E-B9BB-8F0A-35CA05A432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2"/>
            <a:endParaRPr lang="de-DE" sz="2000" dirty="0">
              <a:solidFill>
                <a:srgbClr val="FFFFCC"/>
              </a:solidFill>
            </a:endParaRPr>
          </a:p>
          <a:p>
            <a:r>
              <a:rPr lang="de-DE" sz="2800" dirty="0"/>
              <a:t>Es tut mir leid, was geschehen ist…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0600629"/>
      </p:ext>
    </p:extLst>
  </p:cSld>
  <p:clrMapOvr>
    <a:masterClrMapping/>
  </p:clrMapOvr>
</p:sld>
</file>

<file path=ppt/theme/theme1.xml><?xml version="1.0" encoding="utf-8"?>
<a:theme xmlns:a="http://schemas.openxmlformats.org/drawingml/2006/main" name="Gewebe">
  <a:themeElements>
    <a:clrScheme name="Gewebe 9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336699"/>
      </a:accent1>
      <a:accent2>
        <a:srgbClr val="5F5F5F"/>
      </a:accent2>
      <a:accent3>
        <a:srgbClr val="AAAAAA"/>
      </a:accent3>
      <a:accent4>
        <a:srgbClr val="DADADA"/>
      </a:accent4>
      <a:accent5>
        <a:srgbClr val="ADB8CA"/>
      </a:accent5>
      <a:accent6>
        <a:srgbClr val="555555"/>
      </a:accent6>
      <a:hlink>
        <a:srgbClr val="BBE5FF"/>
      </a:hlink>
      <a:folHlink>
        <a:srgbClr val="B6B3E1"/>
      </a:folHlink>
    </a:clrScheme>
    <a:fontScheme name="Geweb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Geweb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b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be 9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10">
        <a:dk1>
          <a:srgbClr val="663300"/>
        </a:dk1>
        <a:lt1>
          <a:srgbClr val="C0C0C0"/>
        </a:lt1>
        <a:dk2>
          <a:srgbClr val="000099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be 11">
        <a:dk1>
          <a:srgbClr val="663300"/>
        </a:dk1>
        <a:lt1>
          <a:srgbClr val="3333FF"/>
        </a:lt1>
        <a:dk2>
          <a:srgbClr val="000099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ADADFF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be 12">
        <a:dk1>
          <a:srgbClr val="663300"/>
        </a:dk1>
        <a:lt1>
          <a:srgbClr val="C0C0C0"/>
        </a:lt1>
        <a:dk2>
          <a:srgbClr val="0000FF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be 13">
        <a:dk1>
          <a:srgbClr val="663300"/>
        </a:dk1>
        <a:lt1>
          <a:srgbClr val="C0C0C0"/>
        </a:lt1>
        <a:dk2>
          <a:srgbClr val="990000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be 14">
        <a:dk1>
          <a:srgbClr val="000000"/>
        </a:dk1>
        <a:lt1>
          <a:srgbClr val="FFFFFF"/>
        </a:lt1>
        <a:dk2>
          <a:srgbClr val="000099"/>
        </a:dk2>
        <a:lt2>
          <a:srgbClr val="F8F8F8"/>
        </a:lt2>
        <a:accent1>
          <a:srgbClr val="336699"/>
        </a:accent1>
        <a:accent2>
          <a:srgbClr val="5F5F5F"/>
        </a:accent2>
        <a:accent3>
          <a:srgbClr val="AAAAC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15">
        <a:dk1>
          <a:srgbClr val="000000"/>
        </a:dk1>
        <a:lt1>
          <a:srgbClr val="FFFFFF"/>
        </a:lt1>
        <a:dk2>
          <a:srgbClr val="000066"/>
        </a:dk2>
        <a:lt2>
          <a:srgbClr val="F8F8F8"/>
        </a:lt2>
        <a:accent1>
          <a:srgbClr val="336699"/>
        </a:accent1>
        <a:accent2>
          <a:srgbClr val="5F5F5F"/>
        </a:accent2>
        <a:accent3>
          <a:srgbClr val="AAAAB8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16">
        <a:dk1>
          <a:srgbClr val="000000"/>
        </a:dk1>
        <a:lt1>
          <a:srgbClr val="FFFFFF"/>
        </a:lt1>
        <a:dk2>
          <a:srgbClr val="000058"/>
        </a:dk2>
        <a:lt2>
          <a:srgbClr val="F8F8F8"/>
        </a:lt2>
        <a:accent1>
          <a:srgbClr val="336699"/>
        </a:accent1>
        <a:accent2>
          <a:srgbClr val="5F5F5F"/>
        </a:accent2>
        <a:accent3>
          <a:srgbClr val="AAAAB4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Breitbild</PresentationFormat>
  <Paragraphs>101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Berlin Sans FB Demi</vt:lpstr>
      <vt:lpstr>Bwgrkl</vt:lpstr>
      <vt:lpstr>Bwhebb</vt:lpstr>
      <vt:lpstr>Tahoma</vt:lpstr>
      <vt:lpstr>Wingdings</vt:lpstr>
      <vt:lpstr>Gewebe</vt:lpstr>
      <vt:lpstr>PowerPoint-Präsentation</vt:lpstr>
      <vt:lpstr>PowerPoint-Präsentation</vt:lpstr>
      <vt:lpstr>PowerPoint-Präsentation</vt:lpstr>
      <vt:lpstr>PowerPoint-Präsentation</vt:lpstr>
      <vt:lpstr>Heilige Schritte der Umkehr</vt:lpstr>
      <vt:lpstr>Heilige Schritte der Umkehr</vt:lpstr>
      <vt:lpstr>Heilige Schritte der Umkehr</vt:lpstr>
      <vt:lpstr>Heilige Schritte der Umkehr</vt:lpstr>
      <vt:lpstr>Heilige Schritte der Umkehr</vt:lpstr>
      <vt:lpstr>Heilige Schritte der Umkehr</vt:lpstr>
      <vt:lpstr>Heilige Schritte der Umkehr</vt:lpstr>
      <vt:lpstr>Heilige Schritte der Umkehr</vt:lpstr>
      <vt:lpstr>Heilige Schritte der Umkehr</vt:lpstr>
      <vt:lpstr>Heilige Schritte der Umkehr</vt:lpstr>
      <vt:lpstr>Heilige Schritte der Umkehr</vt:lpstr>
      <vt:lpstr>Heilige Schritte der Umkehr</vt:lpstr>
      <vt:lpstr>Heilige Schritte der Umkehr</vt:lpstr>
      <vt:lpstr>Ich gehe Schritte…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Es ist vollbracht! </dc:title>
  <dc:creator>Markus</dc:creator>
  <cp:lastModifiedBy>Presentation</cp:lastModifiedBy>
  <cp:revision>141</cp:revision>
  <dcterms:created xsi:type="dcterms:W3CDTF">2024-03-27T18:41:41Z</dcterms:created>
  <dcterms:modified xsi:type="dcterms:W3CDTF">2025-09-21T08:30:11Z</dcterms:modified>
</cp:coreProperties>
</file>